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85" d="100"/>
          <a:sy n="85" d="100"/>
        </p:scale>
        <p:origin x="-40" y="-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363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3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468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879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298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922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049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51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536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26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813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5EFD6-D8BB-4D2F-B4B6-19E70977EC24}" type="datetimeFigureOut">
              <a:rPr lang="nl-NL" smtClean="0"/>
              <a:t>12-9-2018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0C7B8-3E8A-4D29-B1AA-3D193CDC51B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61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Vitreomaculaire</a:t>
            </a:r>
            <a:r>
              <a:rPr lang="nl-NL" dirty="0" smtClean="0"/>
              <a:t> </a:t>
            </a:r>
            <a:r>
              <a:rPr lang="nl-NL" dirty="0" err="1" smtClean="0"/>
              <a:t>t</a:t>
            </a:r>
            <a:r>
              <a:rPr lang="nl-NL" dirty="0" err="1" smtClean="0"/>
              <a:t>raction</a:t>
            </a:r>
            <a:r>
              <a:rPr lang="nl-NL" dirty="0" smtClean="0"/>
              <a:t> (VMT): een makkelijke oplossing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387545"/>
            <a:ext cx="6172200" cy="4073385"/>
          </a:xfrm>
        </p:spPr>
      </p:pic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effectLst/>
              </a:rPr>
              <a:t>VMT </a:t>
            </a:r>
            <a:r>
              <a:rPr lang="en-US" dirty="0" err="1" smtClean="0">
                <a:effectLst/>
              </a:rPr>
              <a:t>kan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behoorlijk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storend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zijn</a:t>
            </a:r>
            <a:r>
              <a:rPr lang="en-US" dirty="0" smtClean="0">
                <a:effectLst/>
              </a:rPr>
              <a:t> door het </a:t>
            </a:r>
            <a:r>
              <a:rPr lang="en-US" dirty="0" err="1" smtClean="0">
                <a:effectLst/>
              </a:rPr>
              <a:t>niet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loslaten</a:t>
            </a:r>
            <a:r>
              <a:rPr lang="en-US" dirty="0" smtClean="0">
                <a:effectLst/>
              </a:rPr>
              <a:t> van het </a:t>
            </a:r>
            <a:r>
              <a:rPr lang="en-US" dirty="0" err="1" smtClean="0">
                <a:effectLst/>
              </a:rPr>
              <a:t>glasvocht</a:t>
            </a:r>
            <a:r>
              <a:rPr lang="en-US" dirty="0" smtClean="0">
                <a:effectLst/>
              </a:rPr>
              <a:t> van de macula </a:t>
            </a:r>
            <a:r>
              <a:rPr lang="en-US" dirty="0" smtClean="0"/>
              <a:t>met </a:t>
            </a:r>
            <a:r>
              <a:rPr lang="en-US" dirty="0" err="1" smtClean="0"/>
              <a:t>secundair</a:t>
            </a:r>
            <a:r>
              <a:rPr lang="en-US" dirty="0" smtClean="0"/>
              <a:t> </a:t>
            </a:r>
            <a:r>
              <a:rPr lang="en-US" dirty="0" err="1" smtClean="0"/>
              <a:t>tractie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>
                <a:effectLst/>
              </a:rPr>
              <a:t>fotoreceptoren</a:t>
            </a:r>
            <a:r>
              <a:rPr lang="en-US" dirty="0" smtClean="0">
                <a:effectLst/>
              </a:rPr>
              <a:t>.</a:t>
            </a:r>
          </a:p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vervormd</a:t>
            </a:r>
            <a:r>
              <a:rPr lang="en-US" dirty="0" smtClean="0"/>
              <a:t> </a:t>
            </a:r>
            <a:r>
              <a:rPr lang="en-US" dirty="0" err="1" smtClean="0"/>
              <a:t>beeld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afgenomen</a:t>
            </a:r>
            <a:r>
              <a:rPr lang="en-US" dirty="0" smtClean="0"/>
              <a:t> </a:t>
            </a:r>
            <a:r>
              <a:rPr lang="en-US" dirty="0" err="1" smtClean="0"/>
              <a:t>visus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patiënt</a:t>
            </a:r>
            <a:r>
              <a:rPr lang="en-US" dirty="0" smtClean="0"/>
              <a:t> op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spreekuur</a:t>
            </a:r>
            <a:r>
              <a:rPr lang="en-US" dirty="0" smtClean="0"/>
              <a:t> </a:t>
            </a:r>
            <a:r>
              <a:rPr lang="en-US" dirty="0" err="1" smtClean="0"/>
              <a:t>komt</a:t>
            </a:r>
            <a:r>
              <a:rPr lang="en-US" dirty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hulp</a:t>
            </a:r>
            <a:r>
              <a:rPr lang="en-US" dirty="0" smtClean="0"/>
              <a:t>.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/>
          </a:p>
          <a:p>
            <a:r>
              <a:rPr lang="en-US" dirty="0" err="1" smtClean="0">
                <a:effectLst/>
              </a:rPr>
              <a:t>Tegenwoordig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zijn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er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verschillende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behandelingen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voor</a:t>
            </a:r>
            <a:r>
              <a:rPr lang="en-US" dirty="0" smtClean="0">
                <a:effectLst/>
              </a:rPr>
              <a:t> VMT: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vitrectomie</a:t>
            </a:r>
            <a:r>
              <a:rPr lang="en-US" dirty="0" smtClean="0">
                <a:effectLst/>
              </a:rPr>
              <a:t> met </a:t>
            </a:r>
            <a:r>
              <a:rPr lang="en-US" dirty="0" err="1" smtClean="0">
                <a:effectLst/>
              </a:rPr>
              <a:t>losmaken</a:t>
            </a:r>
            <a:r>
              <a:rPr lang="en-US" dirty="0" smtClean="0">
                <a:effectLst/>
              </a:rPr>
              <a:t> van de VMT, </a:t>
            </a:r>
            <a:r>
              <a:rPr lang="en-US" dirty="0" err="1" smtClean="0">
                <a:effectLst/>
              </a:rPr>
              <a:t>Ocriplasmine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intravitreaal</a:t>
            </a:r>
            <a:r>
              <a:rPr lang="en-US" dirty="0" smtClean="0">
                <a:effectLst/>
              </a:rPr>
              <a:t> (</a:t>
            </a:r>
            <a:r>
              <a:rPr lang="en-US" dirty="0" err="1" smtClean="0">
                <a:effectLst/>
              </a:rPr>
              <a:t>inmiddels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obsoleet</a:t>
            </a:r>
            <a:r>
              <a:rPr lang="en-US" dirty="0" smtClean="0">
                <a:effectLst/>
              </a:rPr>
              <a:t> in Nederland) </a:t>
            </a:r>
            <a:r>
              <a:rPr lang="en-US" dirty="0" err="1" smtClean="0">
                <a:effectLst/>
              </a:rPr>
              <a:t>en</a:t>
            </a:r>
            <a:r>
              <a:rPr lang="en-US" dirty="0" smtClean="0">
                <a:effectLst/>
              </a:rPr>
              <a:t> …. </a:t>
            </a:r>
            <a:r>
              <a:rPr lang="en-US" dirty="0" err="1"/>
              <a:t>l</a:t>
            </a:r>
            <a:r>
              <a:rPr lang="en-US" dirty="0" err="1" smtClean="0">
                <a:effectLst/>
              </a:rPr>
              <a:t>ucht</a:t>
            </a:r>
            <a:r>
              <a:rPr lang="en-US" dirty="0" smtClean="0">
                <a:effectLst/>
              </a:rPr>
              <a:t>!</a:t>
            </a:r>
            <a:endParaRPr lang="en-US" dirty="0"/>
          </a:p>
          <a:p>
            <a:r>
              <a:rPr lang="en-US" dirty="0" smtClean="0">
                <a:effectLst/>
              </a:rPr>
              <a:t>Ja, </a:t>
            </a:r>
            <a:r>
              <a:rPr lang="en-US" dirty="0" err="1" smtClean="0">
                <a:effectLst/>
              </a:rPr>
              <a:t>lucht</a:t>
            </a:r>
            <a:r>
              <a:rPr lang="en-US" dirty="0" smtClean="0">
                <a:effectLst/>
              </a:rPr>
              <a:t> of gas, </a:t>
            </a:r>
            <a:r>
              <a:rPr lang="en-US" dirty="0" err="1" smtClean="0">
                <a:effectLst/>
              </a:rPr>
              <a:t>zoals</a:t>
            </a:r>
            <a:r>
              <a:rPr lang="en-US" dirty="0" smtClean="0">
                <a:effectLst/>
              </a:rPr>
              <a:t> de </a:t>
            </a:r>
            <a:r>
              <a:rPr lang="en-US" dirty="0" err="1" smtClean="0">
                <a:effectLst/>
              </a:rPr>
              <a:t>patiënt</a:t>
            </a:r>
            <a:r>
              <a:rPr lang="en-US" dirty="0" smtClean="0">
                <a:effectLst/>
              </a:rPr>
              <a:t> in </a:t>
            </a:r>
            <a:r>
              <a:rPr lang="en-US" dirty="0" err="1" smtClean="0">
                <a:effectLst/>
              </a:rPr>
              <a:t>deze</a:t>
            </a:r>
            <a:r>
              <a:rPr lang="en-US" dirty="0" smtClean="0">
                <a:effectLst/>
              </a:rPr>
              <a:t> casus. </a:t>
            </a:r>
            <a:r>
              <a:rPr lang="en-US" dirty="0" err="1" smtClean="0">
                <a:effectLst/>
              </a:rPr>
              <a:t>Als</a:t>
            </a:r>
            <a:r>
              <a:rPr lang="en-US" dirty="0" smtClean="0">
                <a:effectLst/>
              </a:rPr>
              <a:t> de </a:t>
            </a:r>
            <a:r>
              <a:rPr lang="en-US" dirty="0" err="1" smtClean="0">
                <a:effectLst/>
              </a:rPr>
              <a:t>tractie</a:t>
            </a:r>
            <a:r>
              <a:rPr lang="en-US" dirty="0" smtClean="0">
                <a:effectLst/>
              </a:rPr>
              <a:t> op de macula </a:t>
            </a:r>
            <a:r>
              <a:rPr lang="en-US" dirty="0" err="1" smtClean="0">
                <a:effectLst/>
              </a:rPr>
              <a:t>vrij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klein</a:t>
            </a:r>
            <a:r>
              <a:rPr lang="en-US" dirty="0" smtClean="0">
                <a:effectLst/>
              </a:rPr>
              <a:t> is </a:t>
            </a:r>
            <a:r>
              <a:rPr lang="en-US" dirty="0" err="1" smtClean="0">
                <a:effectLst/>
              </a:rPr>
              <a:t>kan</a:t>
            </a:r>
            <a:r>
              <a:rPr lang="en-US" dirty="0" smtClean="0">
                <a:effectLst/>
              </a:rPr>
              <a:t> je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belletje</a:t>
            </a:r>
            <a:r>
              <a:rPr lang="en-US" dirty="0" smtClean="0">
                <a:effectLst/>
              </a:rPr>
              <a:t> inert gas, </a:t>
            </a:r>
            <a:r>
              <a:rPr lang="en-US" dirty="0" err="1" smtClean="0">
                <a:effectLst/>
              </a:rPr>
              <a:t>bv</a:t>
            </a:r>
            <a:r>
              <a:rPr lang="en-US" dirty="0" smtClean="0">
                <a:effectLst/>
              </a:rPr>
              <a:t> SF6 of C3F8 </a:t>
            </a:r>
            <a:r>
              <a:rPr lang="en-US" dirty="0" err="1" smtClean="0">
                <a:effectLst/>
              </a:rPr>
              <a:t>inspuiten</a:t>
            </a:r>
            <a:r>
              <a:rPr lang="en-US" dirty="0" smtClean="0">
                <a:effectLst/>
              </a:rPr>
              <a:t>. Door het </a:t>
            </a:r>
            <a:r>
              <a:rPr lang="en-US" dirty="0" err="1" smtClean="0">
                <a:effectLst/>
              </a:rPr>
              <a:t>expansieve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karakter</a:t>
            </a:r>
            <a:r>
              <a:rPr lang="en-US" dirty="0" smtClean="0">
                <a:effectLst/>
              </a:rPr>
              <a:t> van </a:t>
            </a:r>
            <a:r>
              <a:rPr lang="en-US" dirty="0" err="1" smtClean="0">
                <a:effectLst/>
              </a:rPr>
              <a:t>deze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gassen</a:t>
            </a:r>
            <a:r>
              <a:rPr lang="en-US" dirty="0" smtClean="0">
                <a:effectLst/>
              </a:rPr>
              <a:t>, is het </a:t>
            </a:r>
            <a:r>
              <a:rPr lang="en-US" dirty="0" err="1" smtClean="0">
                <a:effectLst/>
              </a:rPr>
              <a:t>genoeg</a:t>
            </a:r>
            <a:r>
              <a:rPr lang="en-US" dirty="0" smtClean="0">
                <a:effectLst/>
              </a:rPr>
              <a:t> om 0.3cc </a:t>
            </a:r>
            <a:r>
              <a:rPr lang="en-US" dirty="0" err="1" smtClean="0">
                <a:effectLst/>
              </a:rPr>
              <a:t>intravitreaal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te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spuiten</a:t>
            </a:r>
            <a:r>
              <a:rPr lang="en-US" dirty="0" smtClean="0">
                <a:effectLst/>
              </a:rPr>
              <a:t> (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paracenteses is </a:t>
            </a:r>
            <a:r>
              <a:rPr lang="en-US" dirty="0" err="1" smtClean="0">
                <a:effectLst/>
              </a:rPr>
              <a:t>wel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vereist</a:t>
            </a:r>
            <a:r>
              <a:rPr lang="en-US" dirty="0" smtClean="0">
                <a:effectLst/>
              </a:rPr>
              <a:t>) om </a:t>
            </a:r>
            <a:r>
              <a:rPr lang="en-US" dirty="0" err="1" smtClean="0">
                <a:effectLst/>
              </a:rPr>
              <a:t>een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groter</a:t>
            </a:r>
            <a:r>
              <a:rPr lang="en-US" dirty="0" smtClean="0">
                <a:effectLst/>
              </a:rPr>
              <a:t> volume </a:t>
            </a:r>
            <a:r>
              <a:rPr lang="en-US" dirty="0" err="1" smtClean="0">
                <a:effectLst/>
              </a:rPr>
              <a:t>enkele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uren</a:t>
            </a:r>
            <a:r>
              <a:rPr lang="en-US" dirty="0" smtClean="0">
                <a:effectLst/>
              </a:rPr>
              <a:t> later </a:t>
            </a:r>
            <a:r>
              <a:rPr lang="en-US" dirty="0" err="1" smtClean="0">
                <a:effectLst/>
              </a:rPr>
              <a:t>te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>
                <a:effectLst/>
              </a:rPr>
              <a:t>bereiken</a:t>
            </a:r>
            <a:r>
              <a:rPr lang="en-US" smtClean="0">
                <a:effectLst/>
              </a:rPr>
              <a:t>.</a:t>
            </a:r>
            <a:endParaRPr lang="en-US" dirty="0" smtClean="0">
              <a:effectLst/>
            </a:endParaRPr>
          </a:p>
          <a:p>
            <a:r>
              <a:rPr lang="en-US" dirty="0" smtClean="0"/>
              <a:t>Het </a:t>
            </a:r>
            <a:r>
              <a:rPr lang="en-US" dirty="0" err="1" smtClean="0"/>
              <a:t>injecteren</a:t>
            </a:r>
            <a:r>
              <a:rPr lang="en-US" dirty="0" smtClean="0"/>
              <a:t> van gas of </a:t>
            </a:r>
            <a:r>
              <a:rPr lang="en-US" dirty="0" err="1" smtClean="0"/>
              <a:t>lucht</a:t>
            </a:r>
            <a:r>
              <a:rPr lang="en-US" dirty="0" smtClean="0"/>
              <a:t> is minder </a:t>
            </a:r>
            <a:r>
              <a:rPr lang="en-US" dirty="0" err="1" smtClean="0"/>
              <a:t>invasief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vitrectomie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vooral</a:t>
            </a:r>
            <a:r>
              <a:rPr lang="en-US" dirty="0" smtClean="0"/>
              <a:t> </a:t>
            </a:r>
            <a:r>
              <a:rPr lang="en-US" dirty="0" err="1" smtClean="0"/>
              <a:t>veiliger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goedkoper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Ocriplasmine</a:t>
            </a:r>
            <a:r>
              <a:rPr lang="en-US" dirty="0" smtClean="0"/>
              <a:t>.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eenvoudige</a:t>
            </a:r>
            <a:r>
              <a:rPr lang="en-US" dirty="0" smtClean="0"/>
              <a:t> </a:t>
            </a:r>
            <a:r>
              <a:rPr lang="en-US" dirty="0" err="1" smtClean="0"/>
              <a:t>techniek</a:t>
            </a:r>
            <a:r>
              <a:rPr lang="en-US" dirty="0" smtClean="0"/>
              <a:t> is </a:t>
            </a:r>
            <a:r>
              <a:rPr lang="en-US" dirty="0" err="1" smtClean="0"/>
              <a:t>succesvol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70-80% </a:t>
            </a:r>
            <a:r>
              <a:rPr lang="en-US" dirty="0" err="1" smtClean="0"/>
              <a:t>zoals</a:t>
            </a:r>
            <a:r>
              <a:rPr lang="en-US" dirty="0" smtClean="0"/>
              <a:t> </a:t>
            </a:r>
            <a:r>
              <a:rPr lang="en-US" dirty="0" err="1" smtClean="0"/>
              <a:t>vermeld</a:t>
            </a:r>
            <a:r>
              <a:rPr lang="en-US" dirty="0" smtClean="0"/>
              <a:t> in de </a:t>
            </a:r>
            <a:r>
              <a:rPr lang="en-US" dirty="0" err="1" smtClean="0"/>
              <a:t>literatuur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is het </a:t>
            </a:r>
            <a:r>
              <a:rPr lang="en-US" dirty="0" err="1" smtClean="0"/>
              <a:t>zeker</a:t>
            </a:r>
            <a:r>
              <a:rPr lang="en-US" dirty="0" smtClean="0"/>
              <a:t> </a:t>
            </a:r>
            <a:r>
              <a:rPr lang="en-US" dirty="0" err="1" smtClean="0"/>
              <a:t>waard</a:t>
            </a:r>
            <a:r>
              <a:rPr lang="en-US" dirty="0" smtClean="0"/>
              <a:t> om toe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passen</a:t>
            </a:r>
            <a:r>
              <a:rPr lang="en-US" dirty="0" smtClean="0"/>
              <a:t>. </a:t>
            </a:r>
            <a:r>
              <a:rPr lang="en-US" dirty="0" smtClean="0">
                <a:effectLst/>
              </a:rPr>
              <a:t> </a:t>
            </a:r>
            <a:r>
              <a:rPr lang="en-US" dirty="0" err="1" smtClean="0"/>
              <a:t>Onze</a:t>
            </a:r>
            <a:r>
              <a:rPr lang="en-US" dirty="0" smtClean="0"/>
              <a:t> </a:t>
            </a:r>
            <a:r>
              <a:rPr lang="en-US" dirty="0" err="1" smtClean="0"/>
              <a:t>ervaringen</a:t>
            </a:r>
            <a:r>
              <a:rPr lang="en-US" dirty="0" smtClean="0"/>
              <a:t> </a:t>
            </a:r>
            <a:r>
              <a:rPr lang="en-US" dirty="0" err="1" smtClean="0"/>
              <a:t>bevestigen</a:t>
            </a:r>
            <a:r>
              <a:rPr lang="en-US" dirty="0" smtClean="0"/>
              <a:t> de </a:t>
            </a:r>
            <a:r>
              <a:rPr lang="en-US" dirty="0" err="1" smtClean="0"/>
              <a:t>gepubliceerde</a:t>
            </a:r>
            <a:r>
              <a:rPr lang="en-US" dirty="0" smtClean="0"/>
              <a:t> </a:t>
            </a:r>
            <a:r>
              <a:rPr lang="en-US" dirty="0" err="1" smtClean="0"/>
              <a:t>resultaten</a:t>
            </a:r>
            <a:r>
              <a:rPr lang="en-US" dirty="0"/>
              <a:t>!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VR-Team van het </a:t>
            </a:r>
            <a:r>
              <a:rPr lang="en-US" dirty="0" err="1" smtClean="0">
                <a:effectLst/>
              </a:rPr>
              <a:t>Hagaziekenhuis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20319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47</Words>
  <Application>Microsoft Office PowerPoint</Application>
  <PresentationFormat>Breedbeeld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Vitreomaculaire traction (VMT): een makkelijke oplossing</vt:lpstr>
    </vt:vector>
  </TitlesOfParts>
  <Company>Hagaziekenhuis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Vitreomacular Traction: an easy solution</dc:title>
  <dc:creator>Bamonte, Giulio</dc:creator>
  <cp:lastModifiedBy>Gast</cp:lastModifiedBy>
  <cp:revision>6</cp:revision>
  <dcterms:created xsi:type="dcterms:W3CDTF">2018-09-06T10:44:14Z</dcterms:created>
  <dcterms:modified xsi:type="dcterms:W3CDTF">2018-09-12T09:33:05Z</dcterms:modified>
</cp:coreProperties>
</file>