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0" d="100"/>
          <a:sy n="70" d="100"/>
        </p:scale>
        <p:origin x="42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8455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2353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7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3336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58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966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7435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4699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1639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446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049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36176-039F-4F95-B5D2-600971F00D6F}" type="datetimeFigureOut">
              <a:rPr lang="nl-NL" smtClean="0"/>
              <a:t>12-9-2018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2AFF-865C-405D-B70C-DD71BC1ADD9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418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Postoperatieve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submaculaire</a:t>
            </a:r>
            <a:r>
              <a:rPr lang="en-US" dirty="0" smtClean="0">
                <a:effectLst/>
              </a:rPr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>
                <a:effectLst/>
              </a:rPr>
              <a:t>suprachoroidale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bloeding</a:t>
            </a: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1270397"/>
            <a:ext cx="6172200" cy="4307681"/>
          </a:xfrm>
        </p:spPr>
      </p:pic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err="1" smtClean="0">
                <a:effectLst/>
              </a:rPr>
              <a:t>Deze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hoogmyope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patiënt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werd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doorverwezen</a:t>
            </a:r>
            <a:r>
              <a:rPr lang="en-US" dirty="0" smtClean="0">
                <a:effectLst/>
              </a:rPr>
              <a:t> met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acute </a:t>
            </a:r>
            <a:r>
              <a:rPr lang="en-US" dirty="0" err="1" smtClean="0">
                <a:effectLst/>
              </a:rPr>
              <a:t>submaculaire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bloeding</a:t>
            </a:r>
            <a:r>
              <a:rPr lang="en-US" dirty="0" smtClean="0">
                <a:effectLst/>
              </a:rPr>
              <a:t> 1 dag </a:t>
            </a:r>
            <a:r>
              <a:rPr lang="en-US" dirty="0" err="1" smtClean="0">
                <a:effectLst/>
              </a:rPr>
              <a:t>na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ongecompliceerde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cataractoperatie</a:t>
            </a:r>
            <a:r>
              <a:rPr lang="en-US" dirty="0" smtClean="0">
                <a:effectLst/>
              </a:rPr>
              <a:t>. </a:t>
            </a:r>
            <a:r>
              <a:rPr lang="en-US" dirty="0" smtClean="0"/>
              <a:t>Tien </a:t>
            </a:r>
            <a:r>
              <a:rPr lang="en-US" dirty="0" err="1" smtClean="0"/>
              <a:t>jaar</a:t>
            </a:r>
            <a:r>
              <a:rPr lang="en-US" dirty="0" smtClean="0"/>
              <a:t> </a:t>
            </a:r>
            <a:r>
              <a:rPr lang="en-US" dirty="0" err="1" smtClean="0"/>
              <a:t>eerder</a:t>
            </a:r>
            <a:r>
              <a:rPr lang="en-US" dirty="0" smtClean="0"/>
              <a:t> was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cerclage-plombe</a:t>
            </a:r>
            <a:r>
              <a:rPr lang="en-US" dirty="0" smtClean="0"/>
              <a:t> </a:t>
            </a:r>
            <a:r>
              <a:rPr lang="en-US" dirty="0" err="1" smtClean="0"/>
              <a:t>aangebracht</a:t>
            </a:r>
            <a:r>
              <a:rPr lang="en-US" dirty="0" smtClean="0"/>
              <a:t> </a:t>
            </a:r>
            <a:r>
              <a:rPr lang="en-US" dirty="0" err="1" smtClean="0"/>
              <a:t>ivm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netvliesloslating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In </a:t>
            </a:r>
            <a:r>
              <a:rPr lang="en-US" dirty="0" err="1" smtClean="0">
                <a:effectLst/>
              </a:rPr>
              <a:t>eerste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instantie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werd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aan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myope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choroidale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neovascularisatie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gedacht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als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oorzaak</a:t>
            </a:r>
            <a:r>
              <a:rPr lang="en-US" dirty="0" smtClean="0">
                <a:effectLst/>
              </a:rPr>
              <a:t> van de </a:t>
            </a:r>
            <a:r>
              <a:rPr lang="en-US" dirty="0" err="1" smtClean="0">
                <a:effectLst/>
              </a:rPr>
              <a:t>massieve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submaculaire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bloeding</a:t>
            </a:r>
            <a:r>
              <a:rPr lang="en-US" dirty="0" smtClean="0">
                <a:effectLst/>
              </a:rPr>
              <a:t>. </a:t>
            </a:r>
            <a:r>
              <a:rPr lang="en-US" dirty="0" err="1" smtClean="0">
                <a:effectLst/>
              </a:rPr>
              <a:t>Echter</a:t>
            </a:r>
            <a:r>
              <a:rPr lang="en-US" dirty="0" smtClean="0">
                <a:effectLst/>
              </a:rPr>
              <a:t>, </a:t>
            </a:r>
            <a:r>
              <a:rPr lang="en-US" dirty="0" err="1" smtClean="0">
                <a:effectLst/>
              </a:rPr>
              <a:t>bij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funduscopie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werd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suprachoroidale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bloeding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supero-temporaal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gezien</a:t>
            </a:r>
            <a:r>
              <a:rPr lang="en-US" dirty="0" smtClean="0">
                <a:effectLst/>
              </a:rPr>
              <a:t>.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We </a:t>
            </a:r>
            <a:r>
              <a:rPr lang="en-US" dirty="0" err="1" smtClean="0"/>
              <a:t>kozen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spoedvitrectomie</a:t>
            </a:r>
            <a:r>
              <a:rPr lang="en-US" dirty="0" smtClean="0"/>
              <a:t> met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subretinale</a:t>
            </a:r>
            <a:r>
              <a:rPr lang="en-US" dirty="0" smtClean="0"/>
              <a:t> </a:t>
            </a:r>
            <a:r>
              <a:rPr lang="en-US" dirty="0" err="1" smtClean="0"/>
              <a:t>injectie</a:t>
            </a:r>
            <a:r>
              <a:rPr lang="en-US" dirty="0" smtClean="0"/>
              <a:t> van recombinant tissue plasminogen activator (</a:t>
            </a:r>
            <a:r>
              <a:rPr lang="en-US" dirty="0" err="1" smtClean="0"/>
              <a:t>rt</a:t>
            </a:r>
            <a:r>
              <a:rPr lang="en-US" dirty="0" smtClean="0"/>
              <a:t>-PA) </a:t>
            </a:r>
            <a:r>
              <a:rPr lang="en-US" dirty="0" err="1" smtClean="0"/>
              <a:t>en</a:t>
            </a:r>
            <a:r>
              <a:rPr lang="en-US" dirty="0" smtClean="0"/>
              <a:t> gas.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Al </a:t>
            </a:r>
            <a:r>
              <a:rPr lang="en-US" dirty="0" err="1" smtClean="0">
                <a:effectLst/>
              </a:rPr>
              <a:t>na</a:t>
            </a:r>
            <a:r>
              <a:rPr lang="en-US" dirty="0" smtClean="0">
                <a:effectLst/>
              </a:rPr>
              <a:t> 2 </a:t>
            </a:r>
            <a:r>
              <a:rPr lang="en-US" dirty="0" err="1" smtClean="0">
                <a:effectLst/>
              </a:rPr>
              <a:t>weken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werd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een</a:t>
            </a:r>
            <a:r>
              <a:rPr lang="en-US" dirty="0" smtClean="0">
                <a:effectLst/>
              </a:rPr>
              <a:t> complete </a:t>
            </a:r>
            <a:r>
              <a:rPr lang="en-US" dirty="0" err="1" smtClean="0">
                <a:effectLst/>
              </a:rPr>
              <a:t>resolutie</a:t>
            </a:r>
            <a:r>
              <a:rPr lang="en-US" dirty="0" smtClean="0">
                <a:effectLst/>
              </a:rPr>
              <a:t> </a:t>
            </a:r>
            <a:r>
              <a:rPr lang="en-US" dirty="0" err="1" smtClean="0">
                <a:effectLst/>
              </a:rPr>
              <a:t>gezie</a:t>
            </a:r>
            <a:r>
              <a:rPr lang="en-US" dirty="0" err="1" smtClean="0"/>
              <a:t>n</a:t>
            </a:r>
            <a:r>
              <a:rPr lang="en-US" dirty="0" smtClean="0"/>
              <a:t> van de </a:t>
            </a:r>
            <a:r>
              <a:rPr lang="en-US" dirty="0" err="1" smtClean="0"/>
              <a:t>submaculaire</a:t>
            </a:r>
            <a:r>
              <a:rPr lang="en-US" dirty="0" smtClean="0"/>
              <a:t> </a:t>
            </a:r>
            <a:r>
              <a:rPr lang="en-US" dirty="0" err="1" smtClean="0"/>
              <a:t>bloeding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bijna</a:t>
            </a:r>
            <a:r>
              <a:rPr lang="en-US" dirty="0" smtClean="0"/>
              <a:t> complete </a:t>
            </a:r>
            <a:r>
              <a:rPr lang="en-US" dirty="0" err="1" smtClean="0"/>
              <a:t>absorptie</a:t>
            </a:r>
            <a:r>
              <a:rPr lang="en-US" dirty="0" smtClean="0"/>
              <a:t> van de </a:t>
            </a:r>
            <a:r>
              <a:rPr lang="en-US" dirty="0" err="1" smtClean="0"/>
              <a:t>haemorrhagische</a:t>
            </a:r>
            <a:r>
              <a:rPr lang="en-US" dirty="0" smtClean="0"/>
              <a:t> </a:t>
            </a:r>
            <a:r>
              <a:rPr lang="en-US" dirty="0" err="1" smtClean="0"/>
              <a:t>choroidale</a:t>
            </a:r>
            <a:r>
              <a:rPr lang="en-US" dirty="0" smtClean="0"/>
              <a:t> </a:t>
            </a:r>
            <a:r>
              <a:rPr lang="en-US" dirty="0" err="1" smtClean="0"/>
              <a:t>loslating</a:t>
            </a:r>
            <a:r>
              <a:rPr lang="en-US" dirty="0" smtClean="0"/>
              <a:t>. De </a:t>
            </a:r>
            <a:r>
              <a:rPr lang="en-US" dirty="0" err="1" smtClean="0"/>
              <a:t>visus</a:t>
            </a:r>
            <a:r>
              <a:rPr lang="en-US" dirty="0" smtClean="0"/>
              <a:t> </a:t>
            </a:r>
            <a:r>
              <a:rPr lang="en-US" dirty="0" err="1" smtClean="0"/>
              <a:t>verbeterde</a:t>
            </a:r>
            <a:r>
              <a:rPr lang="en-US" dirty="0" smtClean="0"/>
              <a:t> van 1/300 </a:t>
            </a:r>
            <a:r>
              <a:rPr lang="en-US" dirty="0" err="1" smtClean="0"/>
              <a:t>naar</a:t>
            </a:r>
            <a:r>
              <a:rPr lang="en-US" dirty="0" smtClean="0"/>
              <a:t> 0.5.</a:t>
            </a:r>
            <a:endParaRPr lang="en-US" dirty="0" smtClean="0"/>
          </a:p>
          <a:p>
            <a:r>
              <a:rPr lang="en-US" dirty="0" smtClean="0"/>
              <a:t>Take home message: </a:t>
            </a:r>
            <a:r>
              <a:rPr lang="en-US" dirty="0" err="1" smtClean="0"/>
              <a:t>graag</a:t>
            </a:r>
            <a:r>
              <a:rPr lang="en-US" dirty="0" smtClean="0"/>
              <a:t> met </a:t>
            </a:r>
            <a:r>
              <a:rPr lang="en-US" dirty="0" err="1" smtClean="0"/>
              <a:t>spoed</a:t>
            </a:r>
            <a:r>
              <a:rPr lang="en-US" dirty="0" smtClean="0"/>
              <a:t> </a:t>
            </a:r>
            <a:r>
              <a:rPr lang="en-US" dirty="0" err="1" smtClean="0"/>
              <a:t>insturen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submaculaire</a:t>
            </a:r>
            <a:r>
              <a:rPr lang="en-US" dirty="0" smtClean="0"/>
              <a:t> </a:t>
            </a:r>
            <a:r>
              <a:rPr lang="en-US" dirty="0" err="1" smtClean="0"/>
              <a:t>bloeding</a:t>
            </a:r>
            <a:r>
              <a:rPr lang="en-US" dirty="0" smtClean="0"/>
              <a:t> met </a:t>
            </a:r>
            <a:r>
              <a:rPr lang="en-US" dirty="0" err="1" smtClean="0"/>
              <a:t>indicatie</a:t>
            </a:r>
            <a:r>
              <a:rPr lang="en-US" dirty="0" smtClean="0"/>
              <a:t> </a:t>
            </a:r>
            <a:r>
              <a:rPr lang="en-US" dirty="0" err="1" smtClean="0"/>
              <a:t>rt</a:t>
            </a:r>
            <a:r>
              <a:rPr lang="en-US" dirty="0" smtClean="0"/>
              <a:t>-PA. </a:t>
            </a:r>
            <a:r>
              <a:rPr lang="en-US" dirty="0" err="1" smtClean="0"/>
              <a:t>Prognose</a:t>
            </a:r>
            <a:r>
              <a:rPr lang="en-US" dirty="0" smtClean="0"/>
              <a:t> is </a:t>
            </a:r>
            <a:r>
              <a:rPr lang="en-US" dirty="0" err="1" smtClean="0"/>
              <a:t>beter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patiënt</a:t>
            </a:r>
            <a:r>
              <a:rPr lang="en-US" dirty="0" smtClean="0"/>
              <a:t> </a:t>
            </a:r>
            <a:r>
              <a:rPr lang="en-US" dirty="0" err="1" smtClean="0"/>
              <a:t>zsm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maximaal</a:t>
            </a:r>
            <a:r>
              <a:rPr lang="en-US" dirty="0" smtClean="0"/>
              <a:t> </a:t>
            </a:r>
            <a:r>
              <a:rPr lang="en-US" dirty="0" err="1" smtClean="0"/>
              <a:t>binnen</a:t>
            </a:r>
            <a:r>
              <a:rPr lang="en-US" dirty="0" smtClean="0"/>
              <a:t> 1 week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ontstaan</a:t>
            </a:r>
            <a:r>
              <a:rPr lang="en-US" dirty="0" smtClean="0"/>
              <a:t> </a:t>
            </a:r>
            <a:r>
              <a:rPr lang="en-US" dirty="0" err="1" smtClean="0"/>
              <a:t>submaculaire</a:t>
            </a:r>
            <a:r>
              <a:rPr lang="en-US" dirty="0" smtClean="0"/>
              <a:t> </a:t>
            </a:r>
            <a:r>
              <a:rPr lang="en-US" dirty="0" err="1" smtClean="0"/>
              <a:t>bloeding</a:t>
            </a:r>
            <a:r>
              <a:rPr lang="en-US" dirty="0" smtClean="0"/>
              <a:t> </a:t>
            </a:r>
            <a:r>
              <a:rPr lang="en-US" dirty="0" err="1" smtClean="0"/>
              <a:t>vitrectomie</a:t>
            </a:r>
            <a:r>
              <a:rPr lang="en-US" dirty="0" smtClean="0"/>
              <a:t> met </a:t>
            </a:r>
            <a:r>
              <a:rPr lang="en-US" dirty="0" err="1" smtClean="0"/>
              <a:t>rt</a:t>
            </a:r>
            <a:r>
              <a:rPr lang="en-US" dirty="0" smtClean="0"/>
              <a:t>-PA </a:t>
            </a:r>
            <a:r>
              <a:rPr lang="en-US" dirty="0" err="1" smtClean="0"/>
              <a:t>ondergaat</a:t>
            </a:r>
            <a:r>
              <a:rPr lang="en-US" dirty="0" smtClean="0"/>
              <a:t>.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 smtClean="0">
              <a:effectLst/>
            </a:endParaRPr>
          </a:p>
          <a:p>
            <a:r>
              <a:rPr lang="en-US" dirty="0" smtClean="0"/>
              <a:t>VR-Team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428045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Breedbeeld</PresentationFormat>
  <Paragraphs>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Postoperatieve submaculaire- en suprachoroidale bloeding</vt:lpstr>
    </vt:vector>
  </TitlesOfParts>
  <Company>Hagaziekenhuis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Bamonte, Giulio</dc:creator>
  <cp:lastModifiedBy>Gast</cp:lastModifiedBy>
  <cp:revision>4</cp:revision>
  <dcterms:created xsi:type="dcterms:W3CDTF">2018-09-06T10:35:24Z</dcterms:created>
  <dcterms:modified xsi:type="dcterms:W3CDTF">2018-09-12T08:39:57Z</dcterms:modified>
</cp:coreProperties>
</file>